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2"/>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7" r:id="rId28"/>
    <p:sldId id="284" r:id="rId29"/>
    <p:sldId id="289" r:id="rId30"/>
    <p:sldId id="291" r:id="rId31"/>
    <p:sldId id="292" r:id="rId32"/>
    <p:sldId id="293" r:id="rId33"/>
    <p:sldId id="294" r:id="rId34"/>
    <p:sldId id="295" r:id="rId35"/>
    <p:sldId id="296" r:id="rId36"/>
    <p:sldId id="297" r:id="rId37"/>
    <p:sldId id="298" r:id="rId38"/>
    <p:sldId id="299" r:id="rId39"/>
    <p:sldId id="300" r:id="rId40"/>
    <p:sldId id="301" r:id="rId41"/>
    <p:sldId id="303" r:id="rId42"/>
    <p:sldId id="304" r:id="rId43"/>
    <p:sldId id="305" r:id="rId44"/>
    <p:sldId id="306" r:id="rId45"/>
    <p:sldId id="307" r:id="rId46"/>
    <p:sldId id="308" r:id="rId47"/>
    <p:sldId id="309" r:id="rId48"/>
    <p:sldId id="310" r:id="rId49"/>
    <p:sldId id="311" r:id="rId50"/>
    <p:sldId id="312" r:id="rId51"/>
    <p:sldId id="313" r:id="rId52"/>
    <p:sldId id="373" r:id="rId53"/>
    <p:sldId id="314" r:id="rId54"/>
    <p:sldId id="315" r:id="rId55"/>
    <p:sldId id="316" r:id="rId56"/>
    <p:sldId id="372"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7" r:id="rId72"/>
    <p:sldId id="338" r:id="rId73"/>
    <p:sldId id="340" r:id="rId74"/>
    <p:sldId id="341" r:id="rId75"/>
    <p:sldId id="342" r:id="rId76"/>
    <p:sldId id="343"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Lst>
  <p:sldSz cx="12192000" cy="6858000"/>
  <p:notesSz cx="7315200" cy="9601200"/>
  <p:embeddedFontLst>
    <p:embeddedFont>
      <p:font typeface="Arimo" panose="020B0604020202020204" charset="0"/>
      <p:regular r:id="rId103"/>
      <p:bold r:id="rId104"/>
      <p:italic r:id="rId105"/>
      <p:boldItalic r:id="rId106"/>
    </p:embeddedFont>
    <p:embeddedFont>
      <p:font typeface="Cambria Math" panose="02040503050406030204" pitchFamily="18" charset="0"/>
      <p:regular r:id="rId107"/>
    </p:embeddedFont>
    <p:embeddedFont>
      <p:font typeface="Quattrocento Sans" panose="020B0502050000020003"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extLst>
      <p:ext uri="{BB962C8B-B14F-4D97-AF65-F5344CB8AC3E}">
        <p14:creationId xmlns:p14="http://schemas.microsoft.com/office/powerpoint/2010/main" val="4269383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extLst>
      <p:ext uri="{BB962C8B-B14F-4D97-AF65-F5344CB8AC3E}">
        <p14:creationId xmlns:p14="http://schemas.microsoft.com/office/powerpoint/2010/main" val="72276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f4fd317710_0_2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1f4fd317710_0_2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0" name="Google Shape;950;g1f4fd317710_0_2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hyperlink" Target="https://colab.research.google.com/drive/1v9PbN5J7_S2LWvOxW3JrZlKlF5GQDbYV?usp=shari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73.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73.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2311.07163.pdf"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74.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000000"/>
              </a:buClr>
              <a:buSzPts val="2600"/>
              <a:buNone/>
            </a:pPr>
            <a:r>
              <a:rPr lang="pt-BR" sz="2600" dirty="0">
                <a:solidFill>
                  <a:srgbClr val="000000"/>
                </a:solidFill>
                <a:latin typeface="Calibri"/>
                <a:ea typeface="Calibri"/>
                <a:cs typeface="Calibri"/>
                <a:sym typeface="Calibri"/>
              </a:rPr>
              <a:t>No corpo do modelo FOMO é utilizado camadas </a:t>
            </a:r>
            <a:r>
              <a:rPr lang="pt-BR" sz="2600" dirty="0" err="1">
                <a:solidFill>
                  <a:srgbClr val="000000"/>
                </a:solidFill>
                <a:latin typeface="Calibri"/>
                <a:ea typeface="Calibri"/>
                <a:cs typeface="Calibri"/>
                <a:sym typeface="Calibri"/>
              </a:rPr>
              <a:t>convolucionais</a:t>
            </a:r>
            <a:r>
              <a:rPr lang="pt-BR" sz="2600" dirty="0">
                <a:solidFill>
                  <a:srgbClr val="000000"/>
                </a:solidFill>
                <a:latin typeface="Calibri"/>
                <a:ea typeface="Calibri"/>
                <a:cs typeface="Calibri"/>
                <a:sym typeface="Calibri"/>
              </a:rPr>
              <a:t> (CNN), e</a:t>
            </a: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 O modelo pode até ser treinado com imagens rotuladas com caixas delimitadoras, de acordo com os </a:t>
            </a:r>
            <a:r>
              <a:rPr lang="pt-BR" sz="2600" b="1" i="1" dirty="0" err="1">
                <a:solidFill>
                  <a:srgbClr val="000000"/>
                </a:solidFill>
                <a:latin typeface="Calibri"/>
                <a:ea typeface="Calibri"/>
                <a:cs typeface="Calibri"/>
                <a:sym typeface="Calibri"/>
              </a:rPr>
              <a:t>label’s</a:t>
            </a:r>
            <a:r>
              <a:rPr lang="pt-BR" sz="2600" b="1" i="1" dirty="0">
                <a:solidFill>
                  <a:srgbClr val="000000"/>
                </a:solidFill>
                <a:latin typeface="Calibri"/>
                <a:ea typeface="Calibri"/>
                <a:cs typeface="Calibri"/>
                <a:sym typeface="Calibri"/>
              </a:rPr>
              <a:t> </a:t>
            </a:r>
            <a:r>
              <a:rPr lang="pt-BR" sz="2600" dirty="0">
                <a:solidFill>
                  <a:srgbClr val="000000"/>
                </a:solidFill>
                <a:latin typeface="Calibri"/>
                <a:ea typeface="Calibri"/>
                <a:cs typeface="Calibri"/>
                <a:sym typeface="Calibri"/>
              </a:rPr>
              <a:t>de alguma arquitetura que for usar de referência como base de dados, YOLO, COCO, XML pascal VOC, enfim. </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dirty="0"/>
          </a:p>
          <a:p>
            <a:pPr marL="0" lvl="0" indent="0" algn="just" rtl="0">
              <a:lnSpc>
                <a:spcPct val="90000"/>
              </a:lnSpc>
              <a:spcBef>
                <a:spcPts val="1000"/>
              </a:spcBef>
              <a:spcAft>
                <a:spcPts val="0"/>
              </a:spcAft>
              <a:buClr>
                <a:schemeClr val="dk1"/>
              </a:buClr>
              <a:buSzPts val="2600"/>
              <a:buNone/>
            </a:pPr>
            <a:endParaRPr sz="2600" dirty="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dirty="0">
                <a:solidFill>
                  <a:schemeClr val="hlink"/>
                </a:solidFill>
                <a:hlinkClick r:id="rId3"/>
              </a:rPr>
              <a:t>https://netron.app/</a:t>
            </a:r>
            <a:endParaRPr dirty="0"/>
          </a:p>
          <a:p>
            <a:pPr marL="0" lvl="0" indent="0" algn="l" rtl="0">
              <a:lnSpc>
                <a:spcPct val="90000"/>
              </a:lnSpc>
              <a:spcBef>
                <a:spcPts val="1000"/>
              </a:spcBef>
              <a:spcAft>
                <a:spcPts val="0"/>
              </a:spcAft>
              <a:buClr>
                <a:schemeClr val="dk1"/>
              </a:buClr>
              <a:buSzPts val="2800"/>
              <a:buNone/>
            </a:pPr>
            <a:endParaRPr dirty="0"/>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
        <p:nvSpPr>
          <p:cNvPr id="2" name="Elipse 1">
            <a:extLst>
              <a:ext uri="{FF2B5EF4-FFF2-40B4-BE49-F238E27FC236}">
                <a16:creationId xmlns:a16="http://schemas.microsoft.com/office/drawing/2014/main" id="{7F3508B1-7068-C691-7B75-B0E8832F832E}"/>
              </a:ext>
            </a:extLst>
          </p:cNvPr>
          <p:cNvSpPr/>
          <p:nvPr/>
        </p:nvSpPr>
        <p:spPr>
          <a:xfrm>
            <a:off x="3469288" y="3929380"/>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95E25394-3E6A-5C43-4A19-9E2B39BF56C4}"/>
              </a:ext>
            </a:extLst>
          </p:cNvPr>
          <p:cNvSpPr/>
          <p:nvPr/>
        </p:nvSpPr>
        <p:spPr>
          <a:xfrm>
            <a:off x="7669363" y="4046468"/>
            <a:ext cx="403412" cy="35858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xmlns="">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xmlns="">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Não utilizando o otimizador, irá automaticamente usar o padrão do </a:t>
            </a:r>
            <a:r>
              <a:rPr lang="pt-BR" sz="2800" dirty="0" err="1">
                <a:solidFill>
                  <a:schemeClr val="dk1"/>
                </a:solidFill>
                <a:latin typeface="Calibri"/>
                <a:ea typeface="Calibri"/>
                <a:cs typeface="Calibri"/>
                <a:sym typeface="Calibri"/>
              </a:rPr>
              <a:t>edgeimpulse</a:t>
            </a:r>
            <a:r>
              <a:rPr lang="pt-BR" sz="2800" dirty="0">
                <a:solidFill>
                  <a:schemeClr val="dk1"/>
                </a:solidFill>
                <a:latin typeface="Calibri"/>
                <a:ea typeface="Calibri"/>
                <a:cs typeface="Calibri"/>
                <a:sym typeface="Calibri"/>
              </a:rPr>
              <a:t>, configurado como o </a:t>
            </a:r>
            <a:r>
              <a:rPr lang="pt-BR" sz="2800" b="1" dirty="0">
                <a:solidFill>
                  <a:schemeClr val="dk1"/>
                </a:solidFill>
                <a:latin typeface="Calibri"/>
                <a:ea typeface="Calibri"/>
                <a:cs typeface="Calibri"/>
                <a:sym typeface="Calibri"/>
              </a:rPr>
              <a:t>ADAM</a:t>
            </a:r>
            <a:r>
              <a:rPr lang="pt-BR" sz="2800" dirty="0">
                <a:solidFill>
                  <a:schemeClr val="dk1"/>
                </a:solidFill>
                <a:latin typeface="Calibri"/>
                <a:ea typeface="Calibri"/>
                <a:cs typeface="Calibri"/>
                <a:sym typeface="Calibri"/>
              </a:rPr>
              <a:t> como otimizador, apenas alterando caso seja alterado o passo de aprendizado como mostra o código abaixo:</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 função de perda já é utilizada </a:t>
            </a:r>
            <a:r>
              <a:rPr lang="pt-BR" sz="2800" b="1" i="1" dirty="0" err="1">
                <a:solidFill>
                  <a:schemeClr val="dk1"/>
                </a:solidFill>
                <a:latin typeface="Calibri"/>
                <a:ea typeface="Calibri"/>
                <a:cs typeface="Calibri"/>
                <a:sym typeface="Calibri"/>
              </a:rPr>
              <a:t>cross</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entropy</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loss</a:t>
            </a:r>
            <a:r>
              <a:rPr lang="pt-BR" sz="2800" dirty="0">
                <a:solidFill>
                  <a:schemeClr val="dk1"/>
                </a:solidFill>
                <a:latin typeface="Calibri"/>
                <a:ea typeface="Calibri"/>
                <a:cs typeface="Calibri"/>
                <a:sym typeface="Calibri"/>
              </a:rPr>
              <a:t>, específica de acordo com as configurações do modelo, com </a:t>
            </a:r>
            <a:r>
              <a:rPr lang="pt-BR" sz="2800" b="1" i="1" dirty="0">
                <a:solidFill>
                  <a:schemeClr val="dk1"/>
                </a:solidFill>
                <a:latin typeface="Calibri"/>
                <a:ea typeface="Calibri"/>
                <a:cs typeface="Calibri"/>
                <a:sym typeface="Calibri"/>
              </a:rPr>
              <a:t>alpha </a:t>
            </a:r>
            <a:r>
              <a:rPr lang="pt-BR" sz="2800" dirty="0">
                <a:solidFill>
                  <a:schemeClr val="dk1"/>
                </a:solidFill>
                <a:latin typeface="Calibri"/>
                <a:ea typeface="Calibri"/>
                <a:cs typeface="Calibri"/>
                <a:sym typeface="Calibri"/>
              </a:rPr>
              <a:t>e </a:t>
            </a:r>
            <a:r>
              <a:rPr lang="pt-BR" sz="2800" b="1" i="1" dirty="0" err="1">
                <a:solidFill>
                  <a:schemeClr val="dk1"/>
                </a:solidFill>
                <a:latin typeface="Calibri"/>
                <a:ea typeface="Calibri"/>
                <a:cs typeface="Calibri"/>
                <a:sym typeface="Calibri"/>
              </a:rPr>
              <a:t>object_weight</a:t>
            </a:r>
            <a:r>
              <a:rPr lang="pt-BR" sz="2800" dirty="0">
                <a:solidFill>
                  <a:schemeClr val="dk1"/>
                </a:solidFill>
                <a:latin typeface="Calibri"/>
                <a:ea typeface="Calibri"/>
                <a:cs typeface="Calibri"/>
                <a:sym typeface="Calibri"/>
              </a:rPr>
              <a:t>:</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7639" b="-1"/>
          <a:stretch/>
        </p:blipFill>
        <p:spPr>
          <a:xfrm>
            <a:off x="712119" y="5079878"/>
            <a:ext cx="10767760" cy="7938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mc:AlternateContent xmlns:mc="http://schemas.openxmlformats.org/markup-compatibility/2006" xmlns:a14="http://schemas.microsoft.com/office/drawing/2010/main">
        <mc:Choice Requires="a14">
          <p:sp>
            <p:nvSpPr>
              <p:cNvPr id="683" name="Google Shape;683;p70"/>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ts val="2800"/>
                  <a:buNone/>
                </a:pPr>
                <a:r>
                  <a:rPr lang="pt-BR" sz="4600" dirty="0"/>
                  <a:t>Função de perda:</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Chamada Entropia Cruzada (Cross-</a:t>
                </a:r>
                <a:r>
                  <a:rPr lang="pt-BR" dirty="0" err="1"/>
                  <a:t>Entropy</a:t>
                </a:r>
                <a:r>
                  <a:rPr lang="pt-BR" dirty="0"/>
                  <a:t>).</a:t>
                </a:r>
              </a:p>
              <a:p>
                <a:pPr marL="0" lvl="0" indent="0" algn="just" rtl="0">
                  <a:lnSpc>
                    <a:spcPct val="90000"/>
                  </a:lnSpc>
                  <a:spcBef>
                    <a:spcPts val="1000"/>
                  </a:spcBef>
                  <a:spcAft>
                    <a:spcPts val="0"/>
                  </a:spcAft>
                  <a:buClr>
                    <a:schemeClr val="dk1"/>
                  </a:buClr>
                  <a:buSzPts val="2800"/>
                  <a:buNone/>
                </a:pPr>
                <a:endParaRPr lang="pt-BR" dirty="0"/>
              </a:p>
              <a:p>
                <a:pPr indent="-457200" algn="just">
                  <a:buSzPts val="2800"/>
                </a:pPr>
                <a:r>
                  <a:rPr lang="pt-BR" dirty="0"/>
                  <a:t>Os rótulos vem como formato one-hot basicamente. </a:t>
                </a:r>
              </a:p>
              <a:p>
                <a:pPr indent="-457200" algn="just">
                  <a:buSzPts val="2800"/>
                </a:pPr>
                <a:r>
                  <a:rPr lang="pt-BR" dirty="0"/>
                  <a:t>( N ) é o número total de amostras.</a:t>
                </a:r>
              </a:p>
              <a:p>
                <a:pPr indent="-457200" algn="just">
                  <a:buSzPts val="2800"/>
                </a:pPr>
                <a:r>
                  <a:rPr lang="pt-BR" dirty="0"/>
                  <a:t>( M ) é o número de classes.</a:t>
                </a:r>
              </a:p>
              <a:p>
                <a:pPr indent="-457200" algn="just">
                  <a:buSzPts val="2800"/>
                </a:pPr>
                <a:r>
                  <a:rPr lang="pt-BR" dirty="0"/>
                  <a:t>( </a:t>
                </a:r>
                <a14:m>
                  <m:oMath xmlns:m="http://schemas.openxmlformats.org/officeDocument/2006/math">
                    <m:sSub>
                      <m:sSubPr>
                        <m:ctrlPr>
                          <a:rPr lang="ar-AE" i="1" dirty="0" smtClean="0">
                            <a:latin typeface="Cambria Math" panose="02040503050406030204" pitchFamily="18" charset="0"/>
                          </a:rPr>
                        </m:ctrlPr>
                      </m:sSubPr>
                      <m:e>
                        <m:r>
                          <a:rPr lang="ar-AE" i="1" dirty="0" smtClean="0">
                            <a:latin typeface="Cambria Math" panose="02040503050406030204" pitchFamily="18" charset="0"/>
                          </a:rPr>
                          <m:t>𝑦</m:t>
                        </m:r>
                      </m:e>
                      <m:sub>
                        <m:r>
                          <a:rPr lang="ar-AE" i="1" dirty="0" err="1" smtClean="0">
                            <a:latin typeface="Cambria Math" panose="02040503050406030204" pitchFamily="18" charset="0"/>
                          </a:rPr>
                          <m:t>𝑖𝑗</m:t>
                        </m:r>
                      </m:sub>
                    </m:sSub>
                  </m:oMath>
                </a14:m>
                <a:r>
                  <a:rPr lang="pt-BR" dirty="0"/>
                  <a:t> ) é a probabilidade verdadeira da amostra ( i ) pertencer à classe ( j ).</a:t>
                </a:r>
              </a:p>
              <a:p>
                <a:pPr indent="-457200" algn="just">
                  <a:buSzPts val="2800"/>
                </a:pPr>
                <a:r>
                  <a:rPr lang="pt-BR"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𝑝</m:t>
                        </m:r>
                      </m:e>
                      <m:sub>
                        <m:r>
                          <a:rPr lang="pt-BR" i="1" dirty="0" smtClean="0">
                            <a:latin typeface="Cambria Math" panose="02040503050406030204" pitchFamily="18" charset="0"/>
                          </a:rPr>
                          <m:t>𝑖𝑗</m:t>
                        </m:r>
                      </m:sub>
                    </m:sSub>
                  </m:oMath>
                </a14:m>
                <a:r>
                  <a:rPr lang="pt-BR" dirty="0"/>
                  <a:t> ) é a probabilidade prevista pelo modelo para a amostra ( i ) pertencer à classe ( j ).</a:t>
                </a:r>
              </a:p>
              <a:p>
                <a:pPr marL="0" indent="0" algn="just">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Como calcular: </a:t>
                </a:r>
                <a:r>
                  <a:rPr lang="pt-BR" dirty="0">
                    <a:hlinkClick r:id="rId3"/>
                  </a:rPr>
                  <a:t>Exemplo simples</a:t>
                </a:r>
                <a:r>
                  <a:rPr lang="pt-BR" dirty="0"/>
                  <a:t>;</a:t>
                </a:r>
              </a:p>
            </p:txBody>
          </p:sp>
        </mc:Choice>
        <mc:Fallback xmlns="">
          <p:sp>
            <p:nvSpPr>
              <p:cNvPr id="683" name="Google Shape;683;p70"/>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4"/>
                <a:stretch>
                  <a:fillRect l="-1507" t="-4079" b="-1731"/>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AB15445-4921-7566-5234-A6ED32E6B19E}"/>
                  </a:ext>
                </a:extLst>
              </p:cNvPr>
              <p:cNvSpPr txBox="1"/>
              <p:nvPr/>
            </p:nvSpPr>
            <p:spPr>
              <a:xfrm>
                <a:off x="751489" y="1952950"/>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𝐶𝐸</m:t>
                      </m:r>
                      <m:r>
                        <a:rPr lang="pt-BR" sz="2400" b="0" i="1" smtClean="0">
                          <a:latin typeface="Cambria Math" panose="02040503050406030204" pitchFamily="18" charset="0"/>
                        </a:rPr>
                        <m:t>=− [</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0" name="CaixaDeTexto 9">
                <a:extLst>
                  <a:ext uri="{FF2B5EF4-FFF2-40B4-BE49-F238E27FC236}">
                    <a16:creationId xmlns:a16="http://schemas.microsoft.com/office/drawing/2014/main" id="{8AB15445-4921-7566-5234-A6ED32E6B19E}"/>
                  </a:ext>
                </a:extLst>
              </p:cNvPr>
              <p:cNvSpPr txBox="1">
                <a:spLocks noRot="1" noChangeAspect="1" noMove="1" noResize="1" noEditPoints="1" noAdjustHandles="1" noChangeArrowheads="1" noChangeShapeType="1" noTextEdit="1"/>
              </p:cNvSpPr>
              <p:nvPr/>
            </p:nvSpPr>
            <p:spPr>
              <a:xfrm>
                <a:off x="751489" y="1952950"/>
                <a:ext cx="5344511" cy="108029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890C2A2-B498-151B-3E81-EB5C1446CC63}"/>
                  </a:ext>
                </a:extLst>
              </p:cNvPr>
              <p:cNvSpPr txBox="1"/>
              <p:nvPr/>
            </p:nvSpPr>
            <p:spPr>
              <a:xfrm>
                <a:off x="6096000" y="2007672"/>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𝑀𝐶𝐸</m:t>
                      </m:r>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𝑁</m:t>
                          </m:r>
                        </m:den>
                      </m:f>
                      <m:r>
                        <a:rPr lang="pt-BR" sz="2400" b="0" i="1" smtClean="0">
                          <a:latin typeface="Cambria Math" panose="02040503050406030204" pitchFamily="18" charset="0"/>
                        </a:rPr>
                        <m:t>[</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1" name="CaixaDeTexto 10">
                <a:extLst>
                  <a:ext uri="{FF2B5EF4-FFF2-40B4-BE49-F238E27FC236}">
                    <a16:creationId xmlns:a16="http://schemas.microsoft.com/office/drawing/2014/main" id="{A890C2A2-B498-151B-3E81-EB5C1446CC63}"/>
                  </a:ext>
                </a:extLst>
              </p:cNvPr>
              <p:cNvSpPr txBox="1">
                <a:spLocks noRot="1" noChangeAspect="1" noMove="1" noResize="1" noEditPoints="1" noAdjustHandles="1" noChangeArrowheads="1" noChangeShapeType="1" noTextEdit="1"/>
              </p:cNvSpPr>
              <p:nvPr/>
            </p:nvSpPr>
            <p:spPr>
              <a:xfrm>
                <a:off x="6096000" y="2007672"/>
                <a:ext cx="5344511" cy="108029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55085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r>
              <a:rPr lang="pt-BR" dirty="0"/>
              <a:t>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r>
              <a:rPr lang="pt-BR" dirty="0"/>
              <a:t>Ao se utilizar </a:t>
            </a:r>
            <a:r>
              <a:rPr lang="pt-BR" b="1" i="1" dirty="0"/>
              <a:t>VELO, </a:t>
            </a:r>
            <a:r>
              <a:rPr lang="pt-BR" dirty="0"/>
              <a:t>necessita de muito recurso computacional, algo que não foi possível, este algoritmo não é do EDGE IMPULSE.</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5138605"/>
            <a:ext cx="7765875" cy="53956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a:ln>
                  <a:noFill/>
                </a:ln>
                <a:solidFill>
                  <a:srgbClr val="000000"/>
                </a:solidFill>
                <a:effectLst/>
                <a:uLnTx/>
                <a:uFillTx/>
                <a:latin typeface="Calibri"/>
                <a:ea typeface="Calibri"/>
                <a:cs typeface="Calibri"/>
                <a:sym typeface="Calibri"/>
              </a:rPr>
              <a:t>Versatile Learned Optimizers (VELO)</a:t>
            </a:r>
            <a:endParaRPr lang="pt-BR" sz="2800" dirty="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a:t>
            </a:r>
          </a:p>
          <a:p>
            <a:pPr marL="0" lvl="0" indent="0" algn="just" rtl="0">
              <a:lnSpc>
                <a:spcPct val="90000"/>
              </a:lnSpc>
              <a:spcBef>
                <a:spcPts val="0"/>
              </a:spcBef>
              <a:spcAft>
                <a:spcPts val="0"/>
              </a:spcAft>
              <a:buClr>
                <a:schemeClr val="dk1"/>
              </a:buClr>
              <a:buSzPct val="100000"/>
              <a:buNone/>
            </a:pPr>
            <a:endParaRPr lang="pt-BR" dirty="0"/>
          </a:p>
          <a:p>
            <a:pPr marL="0" lvl="0" indent="0" algn="just" rtl="0">
              <a:lnSpc>
                <a:spcPct val="90000"/>
              </a:lnSpc>
              <a:spcBef>
                <a:spcPts val="0"/>
              </a:spcBef>
              <a:spcAft>
                <a:spcPts val="0"/>
              </a:spcAft>
              <a:buClr>
                <a:schemeClr val="dk1"/>
              </a:buClr>
              <a:buSzPct val="100000"/>
              <a:buNone/>
            </a:pPr>
            <a:r>
              <a:rPr lang="pt-BR" dirty="0"/>
              <a:t>Enquanto isso, o MLP por parâmetro é como um "mecanismo de ajuste fino" que recebe instruções do "cérebro" para fazer ajustes em cada parte dos dados.</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1090FE78-1F0A-E2D5-D17A-E50E903FF426}"/>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extLst>
      <p:ext uri="{BB962C8B-B14F-4D97-AF65-F5344CB8AC3E}">
        <p14:creationId xmlns:p14="http://schemas.microsoft.com/office/powerpoint/2010/main" val="1215558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3196521" y="3543269"/>
            <a:ext cx="5798958" cy="28932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Para o modelo final, depois das camadas de convolução, as configurações de otimizador e ajuste de dados, o modelo adiciona por final a camada </a:t>
            </a:r>
            <a:r>
              <a:rPr lang="pt-BR" dirty="0" err="1"/>
              <a:t>softmax</a:t>
            </a:r>
            <a:r>
              <a:rPr lang="pt-BR" dirty="0"/>
              <a:t>.</a:t>
            </a:r>
            <a:endParaRPr b="1" i="1" dirty="0"/>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dirty="0">
                <a:solidFill>
                  <a:srgbClr val="000000"/>
                </a:solidFill>
                <a:latin typeface="Calibri"/>
                <a:ea typeface="Calibri"/>
                <a:cs typeface="Calibri"/>
                <a:sym typeface="Calibri"/>
              </a:rPr>
              <a:t>1° Treinamento</a:t>
            </a:r>
            <a:r>
              <a:rPr lang="pt-BR" sz="1800" dirty="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dirty="0">
                <a:solidFill>
                  <a:schemeClr val="hlink"/>
                </a:solidFill>
                <a:latin typeface="Calibri"/>
                <a:ea typeface="Calibri"/>
                <a:cs typeface="Calibri"/>
                <a:sym typeface="Calibri"/>
                <a:hlinkClick r:id="rId3"/>
              </a:rPr>
              <a:t>https://studio.edgeimpulse.com/public/366784/live</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dirty="0">
                <a:solidFill>
                  <a:srgbClr val="000000"/>
                </a:solidFill>
                <a:latin typeface="Calibri"/>
                <a:ea typeface="Calibri"/>
                <a:cs typeface="Calibri"/>
                <a:sym typeface="Calibri"/>
              </a:rPr>
              <a:t>2° Treinamento</a:t>
            </a:r>
            <a:r>
              <a:rPr lang="pt-BR" sz="1800" dirty="0">
                <a:solidFill>
                  <a:srgbClr val="000000"/>
                </a:solidFill>
                <a:latin typeface="Calibri"/>
                <a:ea typeface="Calibri"/>
                <a:cs typeface="Calibri"/>
                <a:sym typeface="Calibri"/>
              </a:rPr>
              <a:t>:</a:t>
            </a:r>
            <a:r>
              <a:rPr lang="pt-BR" sz="1800" b="1" dirty="0">
                <a:solidFill>
                  <a:srgbClr val="000000"/>
                </a:solidFill>
                <a:latin typeface="Calibri"/>
                <a:ea typeface="Calibri"/>
                <a:cs typeface="Calibri"/>
                <a:sym typeface="Calibri"/>
              </a:rPr>
              <a:t> </a:t>
            </a:r>
            <a:r>
              <a:rPr lang="pt-BR" sz="1800" dirty="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dirty="0">
                <a:solidFill>
                  <a:schemeClr val="hlink"/>
                </a:solidFill>
                <a:latin typeface="Calibri"/>
                <a:ea typeface="Calibri"/>
                <a:cs typeface="Calibri"/>
                <a:sym typeface="Calibri"/>
                <a:hlinkClick r:id="rId4"/>
              </a:rPr>
              <a:t>https://studio.edgeimpulse.com/public/365391/live</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dirty="0">
                <a:solidFill>
                  <a:srgbClr val="000000"/>
                </a:solidFill>
                <a:latin typeface="Calibri"/>
                <a:ea typeface="Calibri"/>
                <a:cs typeface="Calibri"/>
                <a:sym typeface="Calibri"/>
              </a:rPr>
              <a:t>3° Treinamento: </a:t>
            </a:r>
            <a:r>
              <a:rPr lang="pt-BR" sz="1800" dirty="0">
                <a:solidFill>
                  <a:srgbClr val="000000"/>
                </a:solidFill>
                <a:latin typeface="Calibri"/>
                <a:ea typeface="Calibri"/>
                <a:cs typeface="Calibri"/>
                <a:sym typeface="Calibri"/>
              </a:rPr>
              <a:t>Base de dados de </a:t>
            </a:r>
            <a:r>
              <a:rPr lang="pt-BR" sz="1800" u="sng" dirty="0">
                <a:solidFill>
                  <a:schemeClr val="hlink"/>
                </a:solidFill>
                <a:latin typeface="Calibri"/>
                <a:ea typeface="Calibri"/>
                <a:cs typeface="Calibri"/>
                <a:sym typeface="Calibri"/>
                <a:hlinkClick r:id="rId5"/>
              </a:rPr>
              <a:t>células brancas</a:t>
            </a:r>
            <a:r>
              <a:rPr lang="pt-BR" sz="1800" dirty="0">
                <a:solidFill>
                  <a:srgbClr val="000000"/>
                </a:solidFill>
                <a:latin typeface="Calibri"/>
                <a:ea typeface="Calibri"/>
                <a:cs typeface="Calibri"/>
                <a:sym typeface="Calibri"/>
              </a:rPr>
              <a:t>, coletada do </a:t>
            </a:r>
            <a:r>
              <a:rPr lang="pt-BR" sz="1800" dirty="0" err="1">
                <a:solidFill>
                  <a:srgbClr val="000000"/>
                </a:solidFill>
                <a:latin typeface="Calibri"/>
                <a:ea typeface="Calibri"/>
                <a:cs typeface="Calibri"/>
                <a:sym typeface="Calibri"/>
              </a:rPr>
              <a:t>roboflow</a:t>
            </a:r>
            <a:r>
              <a:rPr lang="pt-BR" sz="1800" dirty="0">
                <a:solidFill>
                  <a:srgbClr val="000000"/>
                </a:solidFill>
                <a:latin typeface="Calibri"/>
                <a:ea typeface="Calibri"/>
                <a:cs typeface="Calibri"/>
                <a:sym typeface="Calibri"/>
              </a:rPr>
              <a:t>, catalogadas. 5 classes</a:t>
            </a:r>
            <a:r>
              <a:rPr lang="pt-BR" sz="1800" b="1" dirty="0">
                <a:solidFill>
                  <a:srgbClr val="000000"/>
                </a:solidFill>
                <a:latin typeface="Calibri"/>
                <a:ea typeface="Calibri"/>
                <a:cs typeface="Calibri"/>
                <a:sym typeface="Calibri"/>
              </a:rPr>
              <a:t>. </a:t>
            </a:r>
            <a:r>
              <a:rPr lang="pt-BR" sz="1800" b="1" u="sng" dirty="0">
                <a:solidFill>
                  <a:schemeClr val="hlink"/>
                </a:solidFill>
                <a:latin typeface="Calibri"/>
                <a:ea typeface="Calibri"/>
                <a:cs typeface="Calibri"/>
                <a:sym typeface="Calibri"/>
                <a:hlinkClick r:id="rId6"/>
              </a:rPr>
              <a:t>https://studio.edgeimpulse.com/public/365781/live</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b="1" dirty="0">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dirty="0"/>
              <a:t>Vantagens:  </a:t>
            </a:r>
            <a:endParaRPr dirty="0"/>
          </a:p>
          <a:p>
            <a:pPr marL="685800" lvl="1" indent="-228600" algn="l" rtl="0">
              <a:lnSpc>
                <a:spcPct val="90000"/>
              </a:lnSpc>
              <a:spcBef>
                <a:spcPts val="500"/>
              </a:spcBef>
              <a:spcAft>
                <a:spcPts val="0"/>
              </a:spcAft>
              <a:buClr>
                <a:schemeClr val="dk1"/>
              </a:buClr>
              <a:buSzPts val="2400"/>
              <a:buChar char="•"/>
            </a:pPr>
            <a:r>
              <a:rPr lang="pt-BR" dirty="0"/>
              <a:t>Contagem, rastreamento de objetos em tempo real em até 30 vezes menos poder de processamento e memória do que </a:t>
            </a:r>
            <a:r>
              <a:rPr lang="pt-BR" dirty="0" err="1"/>
              <a:t>MobileNet</a:t>
            </a:r>
            <a:r>
              <a:rPr lang="pt-BR" dirty="0"/>
              <a:t> SSD ou YOLOv5.</a:t>
            </a:r>
            <a:endParaRPr dirty="0"/>
          </a:p>
          <a:p>
            <a:pPr marL="685800" lvl="1" indent="-228600" algn="l" rtl="0">
              <a:lnSpc>
                <a:spcPct val="90000"/>
              </a:lnSpc>
              <a:spcBef>
                <a:spcPts val="500"/>
              </a:spcBef>
              <a:spcAft>
                <a:spcPts val="0"/>
              </a:spcAft>
              <a:buClr>
                <a:schemeClr val="dk1"/>
              </a:buClr>
              <a:buSzPts val="2400"/>
              <a:buChar char="•"/>
            </a:pPr>
            <a:r>
              <a:rPr lang="pt-BR" dirty="0"/>
              <a:t>Captura 60 frames por segundo em uma </a:t>
            </a:r>
            <a:r>
              <a:rPr lang="pt-BR" dirty="0" err="1"/>
              <a:t>raspberry</a:t>
            </a:r>
            <a:r>
              <a:rPr lang="pt-BR" dirty="0"/>
              <a:t> pi 4.</a:t>
            </a:r>
            <a:endParaRPr dirty="0"/>
          </a:p>
          <a:p>
            <a:pPr marL="685800" lvl="1" indent="-228600" algn="l" rtl="0">
              <a:lnSpc>
                <a:spcPct val="90000"/>
              </a:lnSpc>
              <a:spcBef>
                <a:spcPts val="500"/>
              </a:spcBef>
              <a:spcAft>
                <a:spcPts val="0"/>
              </a:spcAft>
              <a:buClr>
                <a:schemeClr val="dk1"/>
              </a:buClr>
              <a:buSzPts val="2400"/>
              <a:buChar char="•"/>
            </a:pPr>
            <a:r>
              <a:rPr lang="pt-BR" dirty="0"/>
              <a:t>Modelo enxuto, fácil implementações em diversas placas. Escalação desde os menores microcontroladores até gateways, servers com GPU.</a:t>
            </a:r>
            <a:endParaRPr dirty="0"/>
          </a:p>
          <a:p>
            <a:pPr marL="685800" lvl="1" indent="-228600" algn="l" rtl="0">
              <a:lnSpc>
                <a:spcPct val="90000"/>
              </a:lnSpc>
              <a:spcBef>
                <a:spcPts val="500"/>
              </a:spcBef>
              <a:spcAft>
                <a:spcPts val="0"/>
              </a:spcAft>
              <a:buClr>
                <a:schemeClr val="dk1"/>
              </a:buClr>
              <a:buSzPts val="2400"/>
              <a:buChar char="•"/>
            </a:pPr>
            <a:r>
              <a:rPr lang="pt-BR" dirty="0"/>
              <a:t>Processamento de memória flash e RAM muito baixo.</a:t>
            </a:r>
            <a:endParaRPr dirty="0"/>
          </a:p>
          <a:p>
            <a:pPr marL="685800" lvl="1" indent="-228600" algn="l" rtl="0">
              <a:lnSpc>
                <a:spcPct val="90000"/>
              </a:lnSpc>
              <a:spcBef>
                <a:spcPts val="500"/>
              </a:spcBef>
              <a:spcAft>
                <a:spcPts val="0"/>
              </a:spcAft>
              <a:buClr>
                <a:schemeClr val="dk1"/>
              </a:buClr>
              <a:buSzPts val="2400"/>
              <a:buChar char="•"/>
            </a:pPr>
            <a:r>
              <a:rPr lang="pt-BR" dirty="0"/>
              <a:t>Poucos parâmetros treináveis. O que fornece uma facilidade e rapidez ao treinar.</a:t>
            </a:r>
            <a:endParaRPr dirty="0"/>
          </a:p>
          <a:p>
            <a:pPr marL="685800" lvl="1" indent="-228600" algn="l" rtl="0">
              <a:lnSpc>
                <a:spcPct val="90000"/>
              </a:lnSpc>
              <a:spcBef>
                <a:spcPts val="500"/>
              </a:spcBef>
              <a:spcAft>
                <a:spcPts val="0"/>
              </a:spcAft>
              <a:buClr>
                <a:schemeClr val="dk1"/>
              </a:buClr>
              <a:buSzPts val="2400"/>
              <a:buChar char="•"/>
            </a:pPr>
            <a:r>
              <a:rPr lang="pt-BR" dirty="0"/>
              <a:t>Utiliza em média de </a:t>
            </a:r>
            <a:r>
              <a:rPr lang="pt-BR" dirty="0" err="1"/>
              <a:t>de</a:t>
            </a:r>
            <a:r>
              <a:rPr lang="pt-BR" dirty="0"/>
              <a:t> 200Kb RAM a 1M RAM. Depende dos dados.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dirty="0"/>
              <a:t>Desvantagens:</a:t>
            </a:r>
            <a:endParaRPr dirty="0"/>
          </a:p>
          <a:p>
            <a:pPr marL="685800" lvl="1" indent="-228600" algn="l" rtl="0">
              <a:lnSpc>
                <a:spcPct val="90000"/>
              </a:lnSpc>
              <a:spcBef>
                <a:spcPts val="500"/>
              </a:spcBef>
              <a:spcAft>
                <a:spcPts val="0"/>
              </a:spcAft>
              <a:buClr>
                <a:schemeClr val="dk1"/>
              </a:buClr>
              <a:buSzPts val="2400"/>
              <a:buChar char="•"/>
            </a:pPr>
            <a:r>
              <a:rPr lang="pt-BR" dirty="0"/>
              <a:t>O FOMO não gera caixas delimitadoras, mas fornece a localização do objeto usando centroides.</a:t>
            </a:r>
            <a:endParaRPr dirty="0"/>
          </a:p>
          <a:p>
            <a:pPr marL="685800" lvl="1" indent="-228600" algn="l" rtl="0">
              <a:lnSpc>
                <a:spcPct val="90000"/>
              </a:lnSpc>
              <a:spcBef>
                <a:spcPts val="500"/>
              </a:spcBef>
              <a:spcAft>
                <a:spcPts val="0"/>
              </a:spcAft>
              <a:buClr>
                <a:schemeClr val="dk1"/>
              </a:buClr>
              <a:buSzPts val="2400"/>
              <a:buChar char="•"/>
            </a:pPr>
            <a:r>
              <a:rPr lang="pt-BR" dirty="0"/>
              <a:t>O FOMO funciona melhor se os objetos tiverem tamanhos semelhantes.</a:t>
            </a:r>
            <a:endParaRPr dirty="0"/>
          </a:p>
          <a:p>
            <a:pPr marL="685800" lvl="1" indent="-228600" algn="l" rtl="0">
              <a:lnSpc>
                <a:spcPct val="90000"/>
              </a:lnSpc>
              <a:spcBef>
                <a:spcPts val="500"/>
              </a:spcBef>
              <a:spcAft>
                <a:spcPts val="0"/>
              </a:spcAft>
              <a:buClr>
                <a:schemeClr val="dk1"/>
              </a:buClr>
              <a:buSzPts val="2400"/>
              <a:buChar char="•"/>
            </a:pPr>
            <a:r>
              <a:rPr lang="pt-BR" dirty="0"/>
              <a:t>Os objetos não devem estar muito próximos uns dos outros, embora isso possa ser otimizado aumentando a resolução de entrada da imagem.</a:t>
            </a:r>
            <a:endParaRPr dirty="0"/>
          </a:p>
          <a:p>
            <a:pPr marL="685800" lvl="1" indent="-228600" algn="l" rtl="0">
              <a:lnSpc>
                <a:spcPct val="90000"/>
              </a:lnSpc>
              <a:spcBef>
                <a:spcPts val="500"/>
              </a:spcBef>
              <a:spcAft>
                <a:spcPts val="0"/>
              </a:spcAft>
              <a:buClr>
                <a:schemeClr val="dk1"/>
              </a:buClr>
              <a:buSzPts val="2400"/>
              <a:buChar char="•"/>
            </a:pPr>
            <a:r>
              <a:rPr lang="pt-BR" dirty="0"/>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53" name="Google Shape;953;p9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pt-BR" b="1" i="1" dirty="0"/>
              <a:t>Adaptive </a:t>
            </a:r>
            <a:r>
              <a:rPr lang="pt-BR" b="1" i="1" dirty="0" err="1"/>
              <a:t>tilling</a:t>
            </a:r>
            <a:r>
              <a:rPr lang="pt-BR" dirty="0"/>
              <a:t> - mosaico adaptativo</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ctr" rtl="0">
              <a:lnSpc>
                <a:spcPct val="90000"/>
              </a:lnSpc>
              <a:spcBef>
                <a:spcPts val="1000"/>
              </a:spcBef>
              <a:spcAft>
                <a:spcPts val="0"/>
              </a:spcAft>
              <a:buClr>
                <a:schemeClr val="dk1"/>
              </a:buClr>
              <a:buSzPts val="2800"/>
              <a:buNone/>
            </a:pPr>
            <a:r>
              <a:rPr lang="pt-BR" u="sng" dirty="0">
                <a:solidFill>
                  <a:schemeClr val="hlink"/>
                </a:solidFill>
                <a:hlinkClick r:id="rId3"/>
              </a:rPr>
              <a:t>https://arxiv.org/pdf/2311.07163.pdf</a:t>
            </a:r>
            <a:endParaRPr dirty="0"/>
          </a:p>
        </p:txBody>
      </p:sp>
      <p:pic>
        <p:nvPicPr>
          <p:cNvPr id="954" name="Google Shape;954;p98"/>
          <p:cNvPicPr preferRelativeResize="0"/>
          <p:nvPr/>
        </p:nvPicPr>
        <p:blipFill>
          <a:blip r:embed="rId4">
            <a:alphaModFix/>
          </a:blip>
          <a:stretch>
            <a:fillRect/>
          </a:stretch>
        </p:blipFill>
        <p:spPr>
          <a:xfrm>
            <a:off x="2495762" y="2372726"/>
            <a:ext cx="7200475" cy="30636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TotalTime>
  <Words>9387</Words>
  <Application>Microsoft Office PowerPoint</Application>
  <PresentationFormat>Widescreen</PresentationFormat>
  <Paragraphs>733</Paragraphs>
  <Slides>100</Slides>
  <Notes>100</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100</vt:i4>
      </vt:variant>
    </vt:vector>
  </HeadingPairs>
  <TitlesOfParts>
    <vt:vector size="106" baseType="lpstr">
      <vt:lpstr>Cambria Math</vt:lpstr>
      <vt:lpstr>Arimo</vt:lpstr>
      <vt:lpstr>Calibri</vt:lpstr>
      <vt:lpstr>Quattrocento Sans</vt:lpstr>
      <vt:lpstr>Arial</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Exemplo(s) de aplicação</vt:lpstr>
      <vt:lpstr>Exemplo(s) de aplicação</vt:lpstr>
      <vt:lpstr>Comparação com outros algoritmos</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23</cp:revision>
  <dcterms:modified xsi:type="dcterms:W3CDTF">2024-04-19T15:14:53Z</dcterms:modified>
</cp:coreProperties>
</file>